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40" r:id="rId1"/>
  </p:sldMasterIdLst>
  <p:notesMasterIdLst>
    <p:notesMasterId r:id="rId13"/>
  </p:notesMasterIdLst>
  <p:sldIdLst>
    <p:sldId id="256" r:id="rId2"/>
    <p:sldId id="279" r:id="rId3"/>
    <p:sldId id="261" r:id="rId4"/>
    <p:sldId id="280" r:id="rId5"/>
    <p:sldId id="290" r:id="rId6"/>
    <p:sldId id="282" r:id="rId7"/>
    <p:sldId id="286" r:id="rId8"/>
    <p:sldId id="291" r:id="rId9"/>
    <p:sldId id="299" r:id="rId10"/>
    <p:sldId id="297" r:id="rId11"/>
    <p:sldId id="29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02" autoAdjust="0"/>
  </p:normalViewPr>
  <p:slideViewPr>
    <p:cSldViewPr>
      <p:cViewPr varScale="1">
        <p:scale>
          <a:sx n="73" d="100"/>
          <a:sy n="73" d="100"/>
        </p:scale>
        <p:origin x="-128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431F8A-2626-4714-AA6E-13CB55BC3626}" type="datetimeFigureOut">
              <a:rPr lang="ru-RU" smtClean="0"/>
              <a:pPr/>
              <a:t>07.11.2016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F4BD8E-5D58-4001-95D6-2958EAB968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6733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4BD8E-5D58-4001-95D6-2958EAB96830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4BD8E-5D58-4001-95D6-2958EAB96830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42787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4BD8E-5D58-4001-95D6-2958EAB96830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09426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23830-38E2-47D9-A245-338990EF7952}" type="datetimeFigureOut">
              <a:rPr lang="ru-RU" smtClean="0"/>
              <a:pPr/>
              <a:t>07.11.2016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CB540-338D-4DDA-A24E-FE90FC7BC8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23830-38E2-47D9-A245-338990EF7952}" type="datetimeFigureOut">
              <a:rPr lang="ru-RU" smtClean="0"/>
              <a:pPr/>
              <a:t>07.11.2016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CB540-338D-4DDA-A24E-FE90FC7BC8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23830-38E2-47D9-A245-338990EF7952}" type="datetimeFigureOut">
              <a:rPr lang="ru-RU" smtClean="0"/>
              <a:pPr/>
              <a:t>07.11.2016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CB540-338D-4DDA-A24E-FE90FC7BC8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23830-38E2-47D9-A245-338990EF7952}" type="datetimeFigureOut">
              <a:rPr lang="ru-RU" smtClean="0"/>
              <a:pPr/>
              <a:t>07.11.2016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CB540-338D-4DDA-A24E-FE90FC7BC8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23830-38E2-47D9-A245-338990EF7952}" type="datetimeFigureOut">
              <a:rPr lang="ru-RU" smtClean="0"/>
              <a:pPr/>
              <a:t>07.11.2016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CB540-338D-4DDA-A24E-FE90FC7BC8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23830-38E2-47D9-A245-338990EF7952}" type="datetimeFigureOut">
              <a:rPr lang="ru-RU" smtClean="0"/>
              <a:pPr/>
              <a:t>07.11.2016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CB540-338D-4DDA-A24E-FE90FC7BC8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23830-38E2-47D9-A245-338990EF7952}" type="datetimeFigureOut">
              <a:rPr lang="ru-RU" smtClean="0"/>
              <a:pPr/>
              <a:t>07.11.2016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CB540-338D-4DDA-A24E-FE90FC7BC8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23830-38E2-47D9-A245-338990EF7952}" type="datetimeFigureOut">
              <a:rPr lang="ru-RU" smtClean="0"/>
              <a:pPr/>
              <a:t>07.11.2016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CB540-338D-4DDA-A24E-FE90FC7BC8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23830-38E2-47D9-A245-338990EF7952}" type="datetimeFigureOut">
              <a:rPr lang="ru-RU" smtClean="0"/>
              <a:pPr/>
              <a:t>07.11.2016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CB540-338D-4DDA-A24E-FE90FC7BC8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23830-38E2-47D9-A245-338990EF7952}" type="datetimeFigureOut">
              <a:rPr lang="ru-RU" smtClean="0"/>
              <a:pPr/>
              <a:t>07.11.2016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CB540-338D-4DDA-A24E-FE90FC7BC8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23830-38E2-47D9-A245-338990EF7952}" type="datetimeFigureOut">
              <a:rPr lang="ru-RU" smtClean="0"/>
              <a:pPr/>
              <a:t>07.11.2016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12CB540-338D-4DDA-A24E-FE90FC7BC89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A423830-38E2-47D9-A245-338990EF7952}" type="datetimeFigureOut">
              <a:rPr lang="ru-RU" smtClean="0"/>
              <a:pPr/>
              <a:t>07.11.2016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12CB540-338D-4DDA-A24E-FE90FC7BC89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-819472"/>
            <a:ext cx="7200800" cy="2376264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3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технологии.</a:t>
            </a:r>
            <a:r>
              <a:rPr lang="en-US" sz="3600" dirty="0">
                <a:solidFill>
                  <a:srgbClr val="FFFF00"/>
                </a:solidFill>
              </a:rPr>
              <a:t/>
            </a:r>
            <a:br>
              <a:rPr lang="en-US" sz="3600" dirty="0">
                <a:solidFill>
                  <a:srgbClr val="FFFF00"/>
                </a:solidFill>
              </a:rPr>
            </a:br>
            <a:endParaRPr lang="ru-RU" sz="36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4437112"/>
            <a:ext cx="7344816" cy="2232248"/>
          </a:xfrm>
        </p:spPr>
        <p:txBody>
          <a:bodyPr>
            <a:normAutofit fontScale="70000" lnSpcReduction="20000"/>
          </a:bodyPr>
          <a:lstStyle/>
          <a:p>
            <a:pPr algn="ctr">
              <a:lnSpc>
                <a:spcPct val="110000"/>
              </a:lnSpc>
            </a:pPr>
            <a:r>
              <a:rPr lang="ru-RU" sz="3200" b="1" dirty="0" smtClean="0">
                <a:solidFill>
                  <a:srgbClr val="FFFF00"/>
                </a:solidFill>
              </a:rPr>
              <a:t>                    </a:t>
            </a:r>
            <a:r>
              <a:rPr lang="ru-RU" sz="3200" b="1" dirty="0" err="1" smtClean="0">
                <a:solidFill>
                  <a:srgbClr val="FFFF00"/>
                </a:solidFill>
              </a:rPr>
              <a:t>Кинезиологические</a:t>
            </a:r>
            <a:r>
              <a:rPr lang="ru-RU" sz="3200" b="1" dirty="0" smtClean="0">
                <a:solidFill>
                  <a:srgbClr val="FFFF00"/>
                </a:solidFill>
              </a:rPr>
              <a:t>  </a:t>
            </a:r>
            <a:r>
              <a:rPr lang="ru-RU" sz="3200" b="1" dirty="0" smtClean="0">
                <a:solidFill>
                  <a:srgbClr val="FFFF00"/>
                </a:solidFill>
              </a:rPr>
              <a:t>упражнения                </a:t>
            </a:r>
            <a:endParaRPr lang="ru-RU" sz="3200" b="1" dirty="0" smtClean="0">
              <a:solidFill>
                <a:srgbClr val="FFFF00"/>
              </a:solidFill>
            </a:endParaRPr>
          </a:p>
          <a:p>
            <a:pPr algn="ctr">
              <a:lnSpc>
                <a:spcPct val="110000"/>
              </a:lnSpc>
            </a:pPr>
            <a:r>
              <a:rPr lang="ru-RU" sz="3200" b="1" dirty="0" smtClean="0">
                <a:solidFill>
                  <a:srgbClr val="FFFF00"/>
                </a:solidFill>
              </a:rPr>
              <a:t>                         в </a:t>
            </a:r>
            <a:r>
              <a:rPr lang="ru-RU" sz="3200" b="1" dirty="0" smtClean="0">
                <a:solidFill>
                  <a:srgbClr val="FFFF00"/>
                </a:solidFill>
              </a:rPr>
              <a:t>работе с дошкольниками </a:t>
            </a:r>
          </a:p>
          <a:p>
            <a:pPr algn="ctr">
              <a:lnSpc>
                <a:spcPct val="120000"/>
              </a:lnSpc>
            </a:pPr>
            <a:r>
              <a:rPr lang="ru-RU" sz="3200" b="1" dirty="0" smtClean="0">
                <a:solidFill>
                  <a:srgbClr val="FFFF00"/>
                </a:solidFill>
              </a:rPr>
              <a:t>              с </a:t>
            </a:r>
            <a:r>
              <a:rPr lang="ru-RU" sz="3200" b="1" dirty="0">
                <a:solidFill>
                  <a:srgbClr val="FFFF00"/>
                </a:solidFill>
              </a:rPr>
              <a:t>ограниченными возможностями здоровья</a:t>
            </a:r>
            <a:r>
              <a:rPr lang="ru-RU" sz="3600" b="1" dirty="0">
                <a:solidFill>
                  <a:srgbClr val="FFFF00"/>
                </a:solidFill>
              </a:rPr>
              <a:t/>
            </a:r>
            <a:br>
              <a:rPr lang="ru-RU" sz="3600" b="1" dirty="0">
                <a:solidFill>
                  <a:srgbClr val="FFFF00"/>
                </a:solidFill>
              </a:rPr>
            </a:br>
            <a:r>
              <a:rPr lang="ru-RU" sz="3600" b="1" dirty="0"/>
              <a:t/>
            </a:r>
            <a:br>
              <a:rPr lang="ru-RU" sz="3600" b="1" dirty="0"/>
            </a:br>
            <a:r>
              <a:rPr lang="ru-RU" b="1" dirty="0" smtClean="0">
                <a:solidFill>
                  <a:srgbClr val="002060"/>
                </a:solidFill>
              </a:rPr>
              <a:t>Учитель-логопед Сидорова Л.В. </a:t>
            </a:r>
          </a:p>
          <a:p>
            <a:pPr algn="ctr">
              <a:lnSpc>
                <a:spcPct val="120000"/>
              </a:lnSpc>
            </a:pPr>
            <a:r>
              <a:rPr lang="ru-RU" b="1" dirty="0" smtClean="0">
                <a:solidFill>
                  <a:srgbClr val="002060"/>
                </a:solidFill>
              </a:rPr>
              <a:t>2016г.</a:t>
            </a:r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sz="3600" dirty="0" smtClean="0">
              <a:solidFill>
                <a:srgbClr val="FFFF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33" r="10492"/>
          <a:stretch>
            <a:fillRect/>
          </a:stretch>
        </p:blipFill>
        <p:spPr bwMode="auto">
          <a:xfrm>
            <a:off x="2555776" y="1772816"/>
            <a:ext cx="3816424" cy="26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 descr="http://dou70.ru/62/images/stories/kartinki/48kinez.jpg"/>
          <p:cNvPicPr>
            <a:picLocks noChangeAspect="1" noChangeArrowheads="1"/>
          </p:cNvPicPr>
          <p:nvPr/>
        </p:nvPicPr>
        <p:blipFill>
          <a:blip r:embed="rId3" cstate="print"/>
          <a:srcRect l="25807"/>
          <a:stretch>
            <a:fillRect/>
          </a:stretch>
        </p:blipFill>
        <p:spPr bwMode="auto">
          <a:xfrm>
            <a:off x="6516216" y="2276872"/>
            <a:ext cx="2039766" cy="1656184"/>
          </a:xfrm>
          <a:prstGeom prst="rect">
            <a:avLst/>
          </a:prstGeom>
          <a:noFill/>
        </p:spPr>
      </p:pic>
      <p:pic>
        <p:nvPicPr>
          <p:cNvPr id="14338" name="Picture 2" descr="http://izobillie.ru/wp-content/uploads/2016/09/image1.jpeg"/>
          <p:cNvPicPr>
            <a:picLocks noChangeAspect="1" noChangeArrowheads="1"/>
          </p:cNvPicPr>
          <p:nvPr/>
        </p:nvPicPr>
        <p:blipFill>
          <a:blip r:embed="rId4" cstate="print"/>
          <a:srcRect l="8275" t="13235" r="3374" b="13235"/>
          <a:stretch>
            <a:fillRect/>
          </a:stretch>
        </p:blipFill>
        <p:spPr bwMode="auto">
          <a:xfrm>
            <a:off x="683568" y="1196752"/>
            <a:ext cx="2376263" cy="1485165"/>
          </a:xfrm>
          <a:prstGeom prst="rect">
            <a:avLst/>
          </a:prstGeom>
          <a:noFill/>
        </p:spPr>
      </p:pic>
      <p:pic>
        <p:nvPicPr>
          <p:cNvPr id="14344" name="Picture 8" descr="http://3.bp.blogspot.com/-X3NP6ld9QyI/VlI0aRlp-2I/AAAAAAAAEfc/xm808WWlndg/s1600/%25D1%2587%25D1%2582%25D0%25BE%2B%25D1%258F%2B%25D0%25B2%25D0%25B8%25D0%25B6%25D1%258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789040"/>
            <a:ext cx="2205470" cy="237626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764704"/>
            <a:ext cx="8229600" cy="43204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Кинезиологические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упражнения улучшают :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5584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амять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нимание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ечь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пространственные представления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елкую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 крупную моторику 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работоспособность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способность  к произвольному контролю</a:t>
            </a:r>
          </a:p>
          <a:p>
            <a:pPr>
              <a:buFont typeface="Wingdings" pitchFamily="2" charset="2"/>
              <a:buChar char="Ø"/>
            </a:pP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437112"/>
            <a:ext cx="3024336" cy="2012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365104"/>
            <a:ext cx="2592288" cy="206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84784"/>
            <a:ext cx="2952328" cy="2108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22429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2220856"/>
          </a:xfrm>
        </p:spPr>
        <p:txBody>
          <a:bodyPr>
            <a:noAutofit/>
          </a:bodyPr>
          <a:lstStyle/>
          <a:p>
            <a:pPr marL="0" indent="0" algn="ctr" fontAlgn="base"/>
            <a:r>
              <a:rPr lang="ru-RU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«Движенья рук – как взмах крыла,</a:t>
            </a:r>
            <a:br>
              <a:rPr lang="ru-RU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Без них полёт не состоится…</a:t>
            </a:r>
            <a:br>
              <a:rPr lang="ru-RU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Желаю счастья и добра!</a:t>
            </a:r>
            <a:br>
              <a:rPr lang="ru-RU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лучшее ещё случится!»</a:t>
            </a:r>
          </a:p>
        </p:txBody>
      </p:sp>
      <p:pic>
        <p:nvPicPr>
          <p:cNvPr id="1025" name="Picture 1" descr="E:\фото\Юля\работа\DSC_00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3356992"/>
            <a:ext cx="4176464" cy="27739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79619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373180">
            <a:off x="6177458" y="4444650"/>
            <a:ext cx="2228680" cy="1671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rmAutofit fontScale="90000"/>
          </a:bodyPr>
          <a:lstStyle/>
          <a:p>
            <a:pPr algn="ctr"/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623792"/>
          </a:xfrm>
        </p:spPr>
        <p:txBody>
          <a:bodyPr/>
          <a:lstStyle/>
          <a:p>
            <a:r>
              <a:rPr lang="ru-RU" sz="2800" dirty="0"/>
              <a:t> </a:t>
            </a:r>
            <a:r>
              <a:rPr lang="ru-RU" sz="2800" b="1" dirty="0" err="1"/>
              <a:t>Кинезиология</a:t>
            </a:r>
            <a:r>
              <a:rPr lang="ru-RU" sz="2800" dirty="0"/>
              <a:t> – наука о развитии головного мозга через движение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7" name="Рисунок 6" descr="http://images.myshared.ru/5/529684/slide_1.jpg"/>
          <p:cNvPicPr/>
          <p:nvPr/>
        </p:nvPicPr>
        <p:blipFill>
          <a:blip r:embed="rId4" cstate="print"/>
          <a:srcRect l="2726" t="5132" r="2672" b="21314"/>
          <a:stretch>
            <a:fillRect/>
          </a:stretch>
        </p:blipFill>
        <p:spPr bwMode="auto">
          <a:xfrm>
            <a:off x="611560" y="404664"/>
            <a:ext cx="7776864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27" r="35252"/>
          <a:stretch>
            <a:fillRect/>
          </a:stretch>
        </p:blipFill>
        <p:spPr bwMode="auto">
          <a:xfrm>
            <a:off x="3275856" y="3645024"/>
            <a:ext cx="2448272" cy="2952327"/>
          </a:xfrm>
          <a:prstGeom prst="rect">
            <a:avLst/>
          </a:prstGeom>
          <a:noFill/>
          <a:ln>
            <a:solidFill>
              <a:srgbClr val="002060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Рисунок 17" descr="http://mirdoshkolnikov.ru/images/stories/statyi/razvitie-melkoy-motoriki-ruk-u-detey-v-detskom-sadu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592419">
            <a:off x="531559" y="4341463"/>
            <a:ext cx="2088298" cy="1748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2446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003232" cy="129614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Главный ключ к развитию способностей ребенка – «гимнастика мозга»!</a:t>
            </a:r>
            <a:endParaRPr lang="ru-RU" sz="3200" b="1" dirty="0"/>
          </a:p>
        </p:txBody>
      </p:sp>
      <p:pic>
        <p:nvPicPr>
          <p:cNvPr id="7" name="Picture 2" descr="I:\картинки\images (6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duotone>
              <a:prstClr val="black"/>
              <a:srgbClr val="0070C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2987824" y="1876931"/>
            <a:ext cx="2757049" cy="2040938"/>
          </a:xfrm>
          <a:prstGeom prst="rect">
            <a:avLst/>
          </a:prstGeom>
          <a:noFill/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1907704" y="2564904"/>
            <a:ext cx="1994520" cy="9864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4572000" y="2132856"/>
            <a:ext cx="2088232" cy="900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6660232" y="1934433"/>
            <a:ext cx="1800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</a:t>
            </a:r>
            <a:r>
              <a:rPr lang="ru-RU" b="1" dirty="0" smtClean="0"/>
              <a:t>равое </a:t>
            </a:r>
            <a:r>
              <a:rPr lang="ru-RU" b="1" dirty="0"/>
              <a:t>полушарие головного мозга</a:t>
            </a:r>
            <a:r>
              <a:rPr lang="ru-RU" dirty="0"/>
              <a:t> – гуманитарное, образное, творческое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39552" y="1988840"/>
            <a:ext cx="21493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Левое полушарие головного мозга</a:t>
            </a:r>
            <a:r>
              <a:rPr lang="ru-RU" dirty="0"/>
              <a:t> – математическое, знаковое, речевое, логическое, аналитическое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228184" y="4221087"/>
            <a:ext cx="23762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Мозолистое тело</a:t>
            </a:r>
            <a:r>
              <a:rPr lang="ru-RU" dirty="0"/>
              <a:t> необходимо для координации работы мозга и передачи информации из одного полушария в другое.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H="1">
            <a:off x="4314110" y="4437112"/>
            <a:ext cx="1914074" cy="9381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 descr="http://scisne.net/ax/d1/1/a759/image01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298180"/>
            <a:ext cx="2450380" cy="1939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0" name="Picture 2" descr="http://little-budda.ru/image/data/Logo/logo-umnic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437112"/>
            <a:ext cx="2088232" cy="2109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7633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223224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Кинезиологические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упражнения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– это комплекс движений позволяющих активизировать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межполушарное  взаимодействие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способствующее активизации мыслительной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деятельности.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https://fs00.infourok.ru/images/doc/299/298856/img16.jpg"/>
          <p:cNvPicPr>
            <a:picLocks noGrp="1"/>
          </p:cNvPicPr>
          <p:nvPr>
            <p:ph idx="1"/>
          </p:nvPr>
        </p:nvPicPr>
        <p:blipFill>
          <a:blip r:embed="rId3" cstate="print"/>
          <a:srcRect l="40887" t="30769" r="1549" b="10684"/>
          <a:stretch>
            <a:fillRect/>
          </a:stretch>
        </p:blipFill>
        <p:spPr bwMode="auto">
          <a:xfrm>
            <a:off x="2699792" y="3140968"/>
            <a:ext cx="374441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ttp://muscleoriginal.com/wp-content/uploads/2015/11/%D0%94%D1%8B%D1%85%D0%B0%D1%82%D0%B5%D0%BB%D1%8C%D0%BD%D0%B0%D1%8F-%D0%B3%D0%B8%D0%BC%D0%BD%D0%B0%D1%81%D1%82%D0%B8%D0%BA%D0%B0-%D1%81-%D0%B4%D0%B5%D1%82%D1%8C%D0%BC%D0%B8.jpg"/>
          <p:cNvPicPr>
            <a:picLocks noChangeAspect="1" noChangeArrowheads="1"/>
          </p:cNvPicPr>
          <p:nvPr/>
        </p:nvPicPr>
        <p:blipFill>
          <a:blip r:embed="rId4" cstate="print"/>
          <a:srcRect t="9084" r="3030"/>
          <a:stretch>
            <a:fillRect/>
          </a:stretch>
        </p:blipFill>
        <p:spPr bwMode="auto">
          <a:xfrm>
            <a:off x="179512" y="5013176"/>
            <a:ext cx="2316896" cy="1459210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852936"/>
            <a:ext cx="2086596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77965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результативности коррекционно-развивающей работы необходимо учитывать определенные условия: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551784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Систематичность занятий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Занятия проводятся утром по 10-15 минут.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Занятия проводятся ежедневно, без пропусков.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Занятия проводятся в доброжелательной обстановке.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От детей требуется точное выполнение движений и приемов.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Упражнения проводятся стоя и сидя за столом.</a:t>
            </a:r>
          </a:p>
          <a:p>
            <a:pPr lvl="8"/>
            <a:endParaRPr lang="ru-RU" dirty="0"/>
          </a:p>
        </p:txBody>
      </p:sp>
      <p:pic>
        <p:nvPicPr>
          <p:cNvPr id="8194" name="Picture 2" descr="http://ic.pics.livejournal.com/alenakaminskaya/72465146/40945/40945_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4509120"/>
            <a:ext cx="2382722" cy="1445519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293096"/>
            <a:ext cx="2811627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08" r="14148"/>
          <a:stretch>
            <a:fillRect/>
          </a:stretch>
        </p:blipFill>
        <p:spPr bwMode="auto">
          <a:xfrm>
            <a:off x="395536" y="4221088"/>
            <a:ext cx="2748799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05222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206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Кинезиологические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упражнения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1216" y="1124744"/>
            <a:ext cx="8229600" cy="3024336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вызывают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у детей положительные эмоции.                       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293096"/>
            <a:ext cx="3601501" cy="2246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3510389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3608" y="4005065"/>
            <a:ext cx="42484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«Ухо - нос»</a:t>
            </a:r>
            <a:b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060848"/>
            <a:ext cx="2448272" cy="1641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http://cs01.services.mya5.ru/DAABAIQAzLQBeP_D_sM/HKgLwYR1LJ3m4Db1TFF6Xg/sv/image/9e/9a/5f/48017/102/%D1%81%D0%BA%D0%B0%D1%87%D0%B0%D0%BD%D0%BD%D1%8B%D0%B5%20%D1%84%D0%B0%D0%B9%D0%BB%D1%8B%20%282%29.jpg?143337848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4653136"/>
            <a:ext cx="2520280" cy="16801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788906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008112"/>
          </a:xfrm>
        </p:spPr>
        <p:txBody>
          <a:bodyPr>
            <a:normAutofit/>
          </a:bodyPr>
          <a:lstStyle/>
          <a:p>
            <a:pPr lvl="0"/>
            <a:r>
              <a:rPr lang="ru-RU" sz="2800" b="1" dirty="0" smtClean="0">
                <a:solidFill>
                  <a:srgbClr val="0070C0"/>
                </a:solidFill>
              </a:rPr>
              <a:t>«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Кулак 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ребро –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ладонь» 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12776"/>
            <a:ext cx="3312368" cy="2194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4266882"/>
            <a:ext cx="60486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«Зеркальное  рисование»</a:t>
            </a:r>
            <a:b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9" name="Picture 4" descr="психолог 0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475656" y="4941168"/>
            <a:ext cx="2376264" cy="1530404"/>
          </a:xfrm>
          <a:prstGeom prst="rect">
            <a:avLst/>
          </a:prstGeom>
          <a:noFill/>
          <a:ln/>
        </p:spPr>
      </p:pic>
      <p:pic>
        <p:nvPicPr>
          <p:cNvPr id="11" name="Рисунок 10" descr="http://ic.pics.livejournal.com/alenakaminskaya/72465146/37058/37058_3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1700808"/>
            <a:ext cx="2016224" cy="1656184"/>
          </a:xfrm>
          <a:prstGeom prst="rect">
            <a:avLst/>
          </a:prstGeom>
          <a:noFill/>
        </p:spPr>
      </p:pic>
      <p:pic>
        <p:nvPicPr>
          <p:cNvPr id="12" name="Picture 6" descr="http://dou70.ru/62/images/stories/kartinki/48kinez.jpg"/>
          <p:cNvPicPr>
            <a:picLocks noChangeAspect="1" noChangeArrowheads="1"/>
          </p:cNvPicPr>
          <p:nvPr/>
        </p:nvPicPr>
        <p:blipFill>
          <a:blip r:embed="rId5" cstate="print"/>
          <a:srcRect l="25807"/>
          <a:stretch>
            <a:fillRect/>
          </a:stretch>
        </p:blipFill>
        <p:spPr bwMode="auto">
          <a:xfrm>
            <a:off x="5436096" y="4437112"/>
            <a:ext cx="2483193" cy="20162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0252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642772"/>
            <a:ext cx="7560840" cy="461665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Кошечка</a:t>
            </a:r>
            <a:r>
              <a:rPr lang="ru-RU" sz="2400" dirty="0" smtClean="0"/>
              <a:t>»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292080" y="642772"/>
            <a:ext cx="28083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«Маршировка»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932040" y="1268760"/>
            <a:ext cx="3368750" cy="2396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 rot="10800000" flipV="1">
            <a:off x="5076055" y="3862065"/>
            <a:ext cx="1872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«Коза»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365104"/>
            <a:ext cx="3643789" cy="2142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3437350" cy="2281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4344862"/>
            <a:ext cx="3335650" cy="210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 rot="10800000" flipV="1">
            <a:off x="539551" y="3865444"/>
            <a:ext cx="55945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"Симметричные рисунки"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443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развитие головного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мозга 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влияют :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479776"/>
          </a:xfrm>
        </p:spPr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растяжки,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дыхательные упражнения,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глазодвигательные упражнения,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телесные упражнения,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упражнения на развитие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мелкой моторики,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елаксация 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массаж.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628800"/>
            <a:ext cx="2448273" cy="202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http://bigslide.ru/images/37/36372/960/img13.jpg"/>
          <p:cNvPicPr/>
          <p:nvPr/>
        </p:nvPicPr>
        <p:blipFill>
          <a:blip r:embed="rId3" cstate="print"/>
          <a:srcRect l="24051" t="34402" r="20150" b="9829"/>
          <a:stretch>
            <a:fillRect/>
          </a:stretch>
        </p:blipFill>
        <p:spPr bwMode="auto">
          <a:xfrm>
            <a:off x="6228184" y="4797152"/>
            <a:ext cx="2371725" cy="1778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www.maam.ru/upload/blogs/detsad-104401-1415092775.jpg"/>
          <p:cNvPicPr/>
          <p:nvPr/>
        </p:nvPicPr>
        <p:blipFill>
          <a:blip r:embed="rId4" cstate="print"/>
          <a:srcRect r="17187"/>
          <a:stretch>
            <a:fillRect/>
          </a:stretch>
        </p:blipFill>
        <p:spPr bwMode="auto">
          <a:xfrm>
            <a:off x="683568" y="4797152"/>
            <a:ext cx="1885950" cy="1708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http://www.maam.ru/upload/blogs/de419ae74fe45ee002ea06365f801a0b.jpg.jpg"/>
          <p:cNvPicPr>
            <a:picLocks noChangeAspect="1" noChangeArrowheads="1"/>
          </p:cNvPicPr>
          <p:nvPr/>
        </p:nvPicPr>
        <p:blipFill>
          <a:blip r:embed="rId5" cstate="print"/>
          <a:srcRect t="23685"/>
          <a:stretch>
            <a:fillRect/>
          </a:stretch>
        </p:blipFill>
        <p:spPr bwMode="auto">
          <a:xfrm>
            <a:off x="2915816" y="4797152"/>
            <a:ext cx="3083257" cy="17916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914608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1093</TotalTime>
  <Words>184</Words>
  <Application>Microsoft Office PowerPoint</Application>
  <PresentationFormat>Экран (4:3)</PresentationFormat>
  <Paragraphs>47</Paragraphs>
  <Slides>11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Поток</vt:lpstr>
      <vt:lpstr>Здоровьесберегающие технологии. </vt:lpstr>
      <vt:lpstr>Слайд 2</vt:lpstr>
      <vt:lpstr>Главный ключ к развитию способностей ребенка – «гимнастика мозга»!</vt:lpstr>
      <vt:lpstr>Кинезиологические упражнения – это комплекс движений позволяющих активизировать межполушарное  взаимодействие, способствующее активизации мыслительной деятельности. </vt:lpstr>
      <vt:lpstr>Для результативности коррекционно-развивающей работы необходимо учитывать определенные условия:</vt:lpstr>
      <vt:lpstr>Кинезиологические  упражнения</vt:lpstr>
      <vt:lpstr>«Кулак – ребро – ладонь»  </vt:lpstr>
      <vt:lpstr>«Кошечка»</vt:lpstr>
      <vt:lpstr>На развитие головного мозга влияют :</vt:lpstr>
      <vt:lpstr>Кинезиологические упражнения улучшают :</vt:lpstr>
      <vt:lpstr>«Движенья рук – как взмах крыла, Без них полёт не состоится… Желаю счастья и добра! И лучшее ещё случится!»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lol</dc:creator>
  <cp:lastModifiedBy>RePack by SPecialiST</cp:lastModifiedBy>
  <cp:revision>93</cp:revision>
  <dcterms:created xsi:type="dcterms:W3CDTF">2016-11-03T13:28:14Z</dcterms:created>
  <dcterms:modified xsi:type="dcterms:W3CDTF">2016-11-07T16:47:52Z</dcterms:modified>
</cp:coreProperties>
</file>